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546500-C463-4AA9-A3A1-4E5819960D0E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6CDB23-480A-4032-B63F-EE0B3A63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Equipment 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Sampler </a:t>
            </a:r>
            <a:endParaRPr lang="en-US" dirty="0"/>
          </a:p>
        </p:txBody>
      </p:sp>
      <p:pic>
        <p:nvPicPr>
          <p:cNvPr id="47106" name="Picture 2" descr="http://rayssupplycompany.com/images/specials/rays_samp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3276600" cy="3030857"/>
          </a:xfrm>
          <a:prstGeom prst="rect">
            <a:avLst/>
          </a:prstGeom>
          <a:noFill/>
        </p:spPr>
      </p:pic>
      <p:pic>
        <p:nvPicPr>
          <p:cNvPr id="47108" name="Picture 4" descr="http://turf-tec.com/MPS-TSS-Compare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432624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Wheeler Caliper </a:t>
            </a:r>
            <a:endParaRPr lang="en-US" dirty="0"/>
          </a:p>
        </p:txBody>
      </p:sp>
      <p:pic>
        <p:nvPicPr>
          <p:cNvPr id="48130" name="Picture 2" descr="http://www.state.sc.us/forest/wheeler%20cali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276600" cy="3276600"/>
          </a:xfrm>
          <a:prstGeom prst="rect">
            <a:avLst/>
          </a:prstGeom>
          <a:noFill/>
        </p:spPr>
      </p:pic>
      <p:pic>
        <p:nvPicPr>
          <p:cNvPr id="48132" name="Picture 4" descr="http://www.pecosales.com/Images/Medium/1385_59702_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200400" cy="2304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Prism </a:t>
            </a:r>
            <a:endParaRPr lang="en-US" dirty="0"/>
          </a:p>
        </p:txBody>
      </p:sp>
      <p:pic>
        <p:nvPicPr>
          <p:cNvPr id="49154" name="Picture 2" descr="http://www.state.sc.us/forest/wedge%20p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3657600" cy="3657600"/>
          </a:xfrm>
          <a:prstGeom prst="rect">
            <a:avLst/>
          </a:prstGeom>
          <a:noFill/>
        </p:spPr>
      </p:pic>
      <p:pic>
        <p:nvPicPr>
          <p:cNvPr id="49156" name="Picture 4" descr="http://www.optotronics.com/prodimages/68mm-wedge-pr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362200"/>
            <a:ext cx="4571998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Relaskop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0178" name="Picture 2" descr="http://www.state.sc.us/forest/relask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505200" cy="3505200"/>
          </a:xfrm>
          <a:prstGeom prst="rect">
            <a:avLst/>
          </a:prstGeom>
          <a:noFill/>
        </p:spPr>
      </p:pic>
      <p:pic>
        <p:nvPicPr>
          <p:cNvPr id="50180" name="Picture 4" descr="http://www.ttij.org/wp-content/uploads/50109GITZO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2743200" cy="365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Staff Compass </a:t>
            </a:r>
            <a:endParaRPr lang="en-US" dirty="0"/>
          </a:p>
        </p:txBody>
      </p:sp>
      <p:pic>
        <p:nvPicPr>
          <p:cNvPr id="51202" name="Picture 2" descr="http://www.state.sc.us/forest/staff%20com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267200" cy="4267200"/>
          </a:xfrm>
          <a:prstGeom prst="rect">
            <a:avLst/>
          </a:prstGeom>
          <a:noFill/>
        </p:spPr>
      </p:pic>
      <p:pic>
        <p:nvPicPr>
          <p:cNvPr id="51204" name="Picture 4" descr="http://www.chelanschools.org/hs/activities/ffa/Other%20FFA%20pages/CDE%20Files/CDE%20Photo%20Gallery/Thumbnails%20tools/thumbnails/Staff%20Compas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Compass </a:t>
            </a:r>
            <a:endParaRPr lang="en-US" dirty="0"/>
          </a:p>
        </p:txBody>
      </p:sp>
      <p:pic>
        <p:nvPicPr>
          <p:cNvPr id="52226" name="Picture 2" descr="http://www.state.sc.us/forest/hand%20com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648200" cy="4648200"/>
          </a:xfrm>
          <a:prstGeom prst="rect">
            <a:avLst/>
          </a:prstGeom>
          <a:noFill/>
        </p:spPr>
      </p:pic>
      <p:pic>
        <p:nvPicPr>
          <p:cNvPr id="52228" name="Picture 4" descr="http://www.chelanschools.org/hs/activities/ffa/Other%20FFA%20pages/CDE%20Files/CDE%20Photo%20Gallery/Thumbnails%20tools/thumbnails/Hand%20Compas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0480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Planting Hoe or Bar </a:t>
            </a:r>
            <a:endParaRPr lang="en-US" dirty="0"/>
          </a:p>
        </p:txBody>
      </p:sp>
      <p:pic>
        <p:nvPicPr>
          <p:cNvPr id="53250" name="Picture 2" descr="http://shop.shforestrysupplies.com/images/ostt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0"/>
            <a:ext cx="1912469" cy="2438400"/>
          </a:xfrm>
          <a:prstGeom prst="rect">
            <a:avLst/>
          </a:prstGeom>
          <a:noFill/>
        </p:spPr>
      </p:pic>
      <p:pic>
        <p:nvPicPr>
          <p:cNvPr id="53252" name="Picture 4" descr="http://www.state.sc.us/forest/dib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33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Rule </a:t>
            </a:r>
            <a:endParaRPr lang="en-US" dirty="0"/>
          </a:p>
        </p:txBody>
      </p:sp>
      <p:pic>
        <p:nvPicPr>
          <p:cNvPr id="54274" name="Picture 2" descr="http://www.pinnaclearboristsupplies.com/images/Log%20R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604892" cy="3200400"/>
          </a:xfrm>
          <a:prstGeom prst="rect">
            <a:avLst/>
          </a:prstGeom>
          <a:noFill/>
        </p:spPr>
      </p:pic>
      <p:pic>
        <p:nvPicPr>
          <p:cNvPr id="54276" name="Picture 4" descr="http://www.benmeadows.com/images/xl/Doyle-Hickory-Log-Rule36-BEN-_i_9LG68_A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57175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Planimeter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5298" name="Picture 2" descr="http://www.engineersupply.com/images/Planix-Digital-Planimeters-Measuring-Tools/ES345-Tamaya-Planix-6-Roller-Planimeter-3651-61-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2895600" cy="2895600"/>
          </a:xfrm>
          <a:prstGeom prst="rect">
            <a:avLst/>
          </a:prstGeom>
          <a:noFill/>
        </p:spPr>
      </p:pic>
      <p:pic>
        <p:nvPicPr>
          <p:cNvPr id="55300" name="Picture 4" descr="http://upload.wikimedia.org/wikipedia/commons/5/54/Plani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667000"/>
            <a:ext cx="510114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Instrument </a:t>
            </a:r>
            <a:endParaRPr lang="en-US" dirty="0"/>
          </a:p>
        </p:txBody>
      </p:sp>
      <p:pic>
        <p:nvPicPr>
          <p:cNvPr id="56322" name="Picture 2" descr="http://web.tradekorea.com/upload_file2/sell/91/S00018191/Heavy_duty_elevator_tripod_for_surveying_instr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762500" cy="4762500"/>
          </a:xfrm>
          <a:prstGeom prst="rect">
            <a:avLst/>
          </a:prstGeom>
          <a:noFill/>
        </p:spPr>
      </p:pic>
      <p:pic>
        <p:nvPicPr>
          <p:cNvPr id="56324" name="Picture 4" descr="http://www.surveyequipment.com/images/GST20-9_trip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Stick </a:t>
            </a:r>
            <a:endParaRPr lang="en-US" dirty="0"/>
          </a:p>
        </p:txBody>
      </p:sp>
      <p:pic>
        <p:nvPicPr>
          <p:cNvPr id="13314" name="Picture 2" descr="http://www.benmeadows.com/images/xl/10-Tree-Stick-BEN-_i_9X309_A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5105400" cy="5105400"/>
          </a:xfrm>
          <a:prstGeom prst="rect">
            <a:avLst/>
          </a:prstGeom>
          <a:noFill/>
        </p:spPr>
      </p:pic>
      <p:pic>
        <p:nvPicPr>
          <p:cNvPr id="13316" name="Picture 4" descr="http://www.atlas.keystone.edu/edu/virtual/stewardship/images/Tools/biltmore%20stick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514600" cy="3633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Chain </a:t>
            </a:r>
            <a:endParaRPr lang="en-US" dirty="0"/>
          </a:p>
        </p:txBody>
      </p:sp>
      <p:pic>
        <p:nvPicPr>
          <p:cNvPr id="1026" name="Picture 2" descr="http://www.pacforestsupply.com/images/PACIMG_0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810000" cy="3810000"/>
          </a:xfrm>
          <a:prstGeom prst="rect">
            <a:avLst/>
          </a:prstGeom>
          <a:noFill/>
        </p:spPr>
      </p:pic>
      <p:pic>
        <p:nvPicPr>
          <p:cNvPr id="1028" name="Picture 4" descr="http://www.benmeadows.com/images/xl/Chainman-II-Hip-Chain-BEN-_i_bmw102144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8625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Flagging </a:t>
            </a:r>
            <a:endParaRPr lang="en-US" dirty="0"/>
          </a:p>
        </p:txBody>
      </p:sp>
      <p:pic>
        <p:nvPicPr>
          <p:cNvPr id="33794" name="Picture 2" descr="http://www.teksupply.com/wcsstore/EngineeringServices/allbizunits/prodimages/full/LJ7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428999" cy="3429000"/>
          </a:xfrm>
          <a:prstGeom prst="rect">
            <a:avLst/>
          </a:prstGeom>
          <a:noFill/>
        </p:spPr>
      </p:pic>
      <p:pic>
        <p:nvPicPr>
          <p:cNvPr id="33796" name="Picture 4" descr="http://imagethumbnails.milo.com/004/107/911/290/4107589_3031911_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438400"/>
            <a:ext cx="4033693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Marking Gun </a:t>
            </a:r>
            <a:endParaRPr lang="en-US" dirty="0"/>
          </a:p>
        </p:txBody>
      </p:sp>
      <p:pic>
        <p:nvPicPr>
          <p:cNvPr id="34818" name="Picture 2" descr="http://www.benmeadows.com/images/xl/Panama-Cylindrical-Backpack-Tree-BEN-_i_bmw23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895725" cy="4838701"/>
          </a:xfrm>
          <a:prstGeom prst="rect">
            <a:avLst/>
          </a:prstGeom>
          <a:noFill/>
        </p:spPr>
      </p:pic>
      <p:pic>
        <p:nvPicPr>
          <p:cNvPr id="34820" name="Picture 4" descr="http://www.chelanschools.org/hs/activities/ffa/Other%20FFA%20pages/CDE%20Files/CDE%20Photo%20Gallery/Thumbnails%20tools/thumbnails/Tree%20Marking%20Gun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Logger’s Tape </a:t>
            </a:r>
            <a:endParaRPr lang="en-US" dirty="0"/>
          </a:p>
        </p:txBody>
      </p:sp>
      <p:pic>
        <p:nvPicPr>
          <p:cNvPr id="35842" name="Picture 2" descr="http://loggingsupply.com/catalog/images/spe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819400" cy="3915833"/>
          </a:xfrm>
          <a:prstGeom prst="rect">
            <a:avLst/>
          </a:prstGeom>
          <a:noFill/>
        </p:spPr>
      </p:pic>
      <p:pic>
        <p:nvPicPr>
          <p:cNvPr id="35844" name="Picture 4" descr="http://cn1.kaboodle.com/hi/img/b/0/0/76/7/AAAAC6JbIJYAAAAAAHZ11Q.jpg?v=1254391173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3219450" cy="32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Clinometer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6866" name="Picture 2" descr="http://ciscokidz.com/catalog/images/PM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810000" cy="4238626"/>
          </a:xfrm>
          <a:prstGeom prst="rect">
            <a:avLst/>
          </a:prstGeom>
          <a:noFill/>
        </p:spPr>
      </p:pic>
      <p:pic>
        <p:nvPicPr>
          <p:cNvPr id="36868" name="Picture 4" descr="http://www.geology-outfitters.com/images/Instruments%5CClin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38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Hypo-Hatchet </a:t>
            </a:r>
            <a:endParaRPr lang="en-US" dirty="0"/>
          </a:p>
        </p:txBody>
      </p:sp>
      <p:pic>
        <p:nvPicPr>
          <p:cNvPr id="37890" name="Picture 2" descr="http://www.forestry-suppliers.com/Images/Medium/6348_21002_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368840" cy="3200400"/>
          </a:xfrm>
          <a:prstGeom prst="rect">
            <a:avLst/>
          </a:prstGeom>
          <a:noFill/>
        </p:spPr>
      </p:pic>
      <p:pic>
        <p:nvPicPr>
          <p:cNvPr id="37892" name="Picture 4" descr="http://www.bugwood.org/PAT/pics/7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026" y="1828801"/>
            <a:ext cx="537299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Canthook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8914" name="Picture 2" descr="http://www.state.sc.us/forest/cant%20h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429000" cy="3429000"/>
          </a:xfrm>
          <a:prstGeom prst="rect">
            <a:avLst/>
          </a:prstGeom>
          <a:noFill/>
        </p:spPr>
      </p:pic>
      <p:pic>
        <p:nvPicPr>
          <p:cNvPr id="38916" name="Picture 4" descr="http://www.northerntool.com/images/product/images/119050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Chainsaw </a:t>
            </a:r>
            <a:endParaRPr lang="en-US" dirty="0"/>
          </a:p>
        </p:txBody>
      </p:sp>
      <p:pic>
        <p:nvPicPr>
          <p:cNvPr id="39938" name="Picture 2" descr="http://www.e-chainsaw.com/images/powertools/husqvarna/HUS_3120xp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3333750" cy="3095625"/>
          </a:xfrm>
          <a:prstGeom prst="rect">
            <a:avLst/>
          </a:prstGeom>
          <a:noFill/>
        </p:spPr>
      </p:pic>
      <p:pic>
        <p:nvPicPr>
          <p:cNvPr id="39940" name="Picture 4" descr="http://www.toolsnob.com/pictures/stihl_chains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Hard Hat </a:t>
            </a:r>
            <a:endParaRPr lang="en-US" dirty="0"/>
          </a:p>
        </p:txBody>
      </p:sp>
      <p:pic>
        <p:nvPicPr>
          <p:cNvPr id="40962" name="Picture 2" descr="http://www.cordless-drills.net/images/pictures/ao-safety-hard-hat-with-ratchet-adjustment-yel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3810000" cy="3810000"/>
          </a:xfrm>
          <a:prstGeom prst="rect">
            <a:avLst/>
          </a:prstGeom>
          <a:noFill/>
        </p:spPr>
      </p:pic>
      <p:pic>
        <p:nvPicPr>
          <p:cNvPr id="40964" name="Picture 4" descr="http://us.cdn4.123rf.com/168nwm/andreykuzmin/andreykuzmin1106/andreykuzmin110600072/9766826-orange-builder-safety-hard-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2514600" cy="2155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Chainsaw Chaps </a:t>
            </a:r>
            <a:endParaRPr lang="en-US" dirty="0"/>
          </a:p>
        </p:txBody>
      </p:sp>
      <p:pic>
        <p:nvPicPr>
          <p:cNvPr id="41986" name="Picture 2" descr="http://ecx.images-amazon.com/images/I/41TISnkO3g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962400" cy="3962400"/>
          </a:xfrm>
          <a:prstGeom prst="rect">
            <a:avLst/>
          </a:prstGeom>
          <a:noFill/>
        </p:spPr>
      </p:pic>
      <p:pic>
        <p:nvPicPr>
          <p:cNvPr id="41988" name="Picture 4" descr="http://images.grainger.com/B341_23/images/products/250x250/Chainsaw-Chaps-3WHU6_AW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4131"/>
            <a:ext cx="2647950" cy="5253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 Tape </a:t>
            </a:r>
            <a:endParaRPr lang="en-US" dirty="0"/>
          </a:p>
        </p:txBody>
      </p:sp>
      <p:pic>
        <p:nvPicPr>
          <p:cNvPr id="39940" name="Picture 4" descr="http://www.state.sc.us/forest/diameter%20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343400" cy="4343400"/>
          </a:xfrm>
          <a:prstGeom prst="rect">
            <a:avLst/>
          </a:prstGeom>
          <a:noFill/>
        </p:spPr>
      </p:pic>
      <p:pic>
        <p:nvPicPr>
          <p:cNvPr id="39942" name="Picture 6" descr="http://www.benmeadows.com/images/xl/Lufkin-Executive-Diameter-Tape-BEN-_i_bmw12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0500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Glasses </a:t>
            </a:r>
            <a:endParaRPr lang="en-US" dirty="0"/>
          </a:p>
        </p:txBody>
      </p:sp>
      <p:pic>
        <p:nvPicPr>
          <p:cNvPr id="43010" name="Picture 2" descr="http://www.lenscompare.com/contact-lens-img/881-safety_glasses_clear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3810000" cy="3810000"/>
          </a:xfrm>
          <a:prstGeom prst="rect">
            <a:avLst/>
          </a:prstGeom>
          <a:noFill/>
        </p:spPr>
      </p:pic>
      <p:pic>
        <p:nvPicPr>
          <p:cNvPr id="43012" name="Picture 4" descr="http://www.safetyglassesreview.com/images/BifocalSafetyGlas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Altimeter </a:t>
            </a:r>
            <a:endParaRPr lang="en-US" dirty="0"/>
          </a:p>
        </p:txBody>
      </p:sp>
      <p:pic>
        <p:nvPicPr>
          <p:cNvPr id="44034" name="Picture 2" descr="http://www.cumulus-soaring.com/winter/Altimeter%20scale%20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657600" cy="3657600"/>
          </a:xfrm>
          <a:prstGeom prst="rect">
            <a:avLst/>
          </a:prstGeom>
          <a:noFill/>
        </p:spPr>
      </p:pic>
      <p:pic>
        <p:nvPicPr>
          <p:cNvPr id="44036" name="Picture 4" descr="http://www.altimeters.net/202Altimeter-so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4867275" cy="483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Meter </a:t>
            </a:r>
            <a:endParaRPr lang="en-US" dirty="0"/>
          </a:p>
        </p:txBody>
      </p:sp>
      <p:pic>
        <p:nvPicPr>
          <p:cNvPr id="45058" name="Picture 2" descr="http://www.gemplers.com/img/tally-meter-hand-R34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2828422" cy="2971800"/>
          </a:xfrm>
          <a:prstGeom prst="rect">
            <a:avLst/>
          </a:prstGeom>
          <a:noFill/>
        </p:spPr>
      </p:pic>
      <p:pic>
        <p:nvPicPr>
          <p:cNvPr id="45060" name="Picture 4" descr="http://www.eosc.edu/users/a/agriculture/www/Forestry/Tally%20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Fiberglass Measuring Tape </a:t>
            </a:r>
            <a:endParaRPr lang="en-US" dirty="0"/>
          </a:p>
        </p:txBody>
      </p:sp>
      <p:pic>
        <p:nvPicPr>
          <p:cNvPr id="46082" name="Picture 2" descr="http://www.gemplers.com/img/fiberglass-measuring-tape-G52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4412710" cy="3124200"/>
          </a:xfrm>
          <a:prstGeom prst="rect">
            <a:avLst/>
          </a:prstGeom>
          <a:noFill/>
        </p:spPr>
      </p:pic>
      <p:pic>
        <p:nvPicPr>
          <p:cNvPr id="46084" name="Picture 4" descr="http://image.made-in-china.com/2f0j00ievahfECOkoR/Fiberglass-Measuring-Tape-E040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05400" y="1905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Rake </a:t>
            </a:r>
            <a:endParaRPr lang="en-US" dirty="0"/>
          </a:p>
        </p:txBody>
      </p:sp>
      <p:pic>
        <p:nvPicPr>
          <p:cNvPr id="47106" name="Picture 2" descr="http://www.state.sc.us/forest/fire%20r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505200" cy="3505200"/>
          </a:xfrm>
          <a:prstGeom prst="rect">
            <a:avLst/>
          </a:prstGeom>
          <a:noFill/>
        </p:spPr>
      </p:pic>
      <p:pic>
        <p:nvPicPr>
          <p:cNvPr id="47108" name="Picture 4" descr="http://www.davidsfire.com/images/Fire%20Rake%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2952750" cy="363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Drip Torch </a:t>
            </a:r>
            <a:endParaRPr lang="en-US" dirty="0"/>
          </a:p>
        </p:txBody>
      </p:sp>
      <p:pic>
        <p:nvPicPr>
          <p:cNvPr id="48130" name="Picture 2" descr="http://www.forestencyclopedia.net/p/p338/i/i70/image_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667000" cy="2667000"/>
          </a:xfrm>
          <a:prstGeom prst="rect">
            <a:avLst/>
          </a:prstGeom>
          <a:noFill/>
        </p:spPr>
      </p:pic>
      <p:pic>
        <p:nvPicPr>
          <p:cNvPr id="48132" name="Picture 4" descr="http://reveg-catalog.tamu.edu/images/06-Fire/01-DripTo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Recorder </a:t>
            </a:r>
            <a:endParaRPr lang="en-US" dirty="0"/>
          </a:p>
        </p:txBody>
      </p:sp>
      <p:pic>
        <p:nvPicPr>
          <p:cNvPr id="49154" name="Picture 2" descr="http://www.state.sc.us/forest/data%20reco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Weather Kit </a:t>
            </a:r>
            <a:endParaRPr lang="en-US" dirty="0"/>
          </a:p>
        </p:txBody>
      </p:sp>
      <p:pic>
        <p:nvPicPr>
          <p:cNvPr id="1026" name="Picture 2" descr="http://www.2hotactivewear.net/images/Weather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114800" cy="4114801"/>
          </a:xfrm>
          <a:prstGeom prst="rect">
            <a:avLst/>
          </a:prstGeom>
          <a:noFill/>
        </p:spPr>
      </p:pic>
      <p:pic>
        <p:nvPicPr>
          <p:cNvPr id="1028" name="Picture 4" descr="http://www.lncurtis.com/storeimages/proc/275x275/fwld-wea-peco-890-0000-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237172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Book </a:t>
            </a:r>
            <a:endParaRPr lang="en-US" dirty="0"/>
          </a:p>
        </p:txBody>
      </p:sp>
      <p:pic>
        <p:nvPicPr>
          <p:cNvPr id="51202" name="Picture 2" descr="http://www.benmeadows.com/images/xl/Leather-Tally-Book-BEN-_i_bmn13350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428625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Swatter </a:t>
            </a:r>
            <a:endParaRPr lang="en-US" dirty="0"/>
          </a:p>
        </p:txBody>
      </p:sp>
      <p:pic>
        <p:nvPicPr>
          <p:cNvPr id="52226" name="Picture 2" descr="http://www.forestencyclopedia.net/p/p335/i/i66/image_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3505200" cy="3505200"/>
          </a:xfrm>
          <a:prstGeom prst="rect">
            <a:avLst/>
          </a:prstGeom>
          <a:noFill/>
        </p:spPr>
      </p:pic>
      <p:pic>
        <p:nvPicPr>
          <p:cNvPr id="52228" name="Picture 4" descr="http://www.firemarktools.com/www/New%20Photos%200408/072508%20Fire%20Swa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29103" y="2933697"/>
            <a:ext cx="4762493" cy="2095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 Borer </a:t>
            </a:r>
            <a:endParaRPr lang="en-US" dirty="0"/>
          </a:p>
        </p:txBody>
      </p:sp>
      <p:pic>
        <p:nvPicPr>
          <p:cNvPr id="40962" name="Picture 2" descr="http://dnr.wi.gov/org/caer/ce/eek/job/images/foresterQuizCoreBor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905000"/>
            <a:ext cx="3733800" cy="3086608"/>
          </a:xfrm>
          <a:prstGeom prst="rect">
            <a:avLst/>
          </a:prstGeom>
          <a:noFill/>
        </p:spPr>
      </p:pic>
      <p:pic>
        <p:nvPicPr>
          <p:cNvPr id="40964" name="Picture 4" descr="http://www.cspforestry.com/v/vspfiles/photos/HaglofIncrementBorer-2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2362200"/>
            <a:ext cx="4743450" cy="413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Grid </a:t>
            </a:r>
            <a:endParaRPr lang="en-US" dirty="0"/>
          </a:p>
        </p:txBody>
      </p:sp>
      <p:pic>
        <p:nvPicPr>
          <p:cNvPr id="53250" name="Picture 2" descr="http://www.aig-imaging.com/mm5/graphics/00000001/AP-DD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4562475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Backpack Fire Pump </a:t>
            </a:r>
            <a:endParaRPr lang="en-US" dirty="0"/>
          </a:p>
        </p:txBody>
      </p:sp>
      <p:pic>
        <p:nvPicPr>
          <p:cNvPr id="54274" name="Picture 2" descr="http://www.cspforestry.com/v/vspfiles/photos/IndianFirePump-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600199"/>
            <a:ext cx="3124201" cy="3649767"/>
          </a:xfrm>
          <a:prstGeom prst="rect">
            <a:avLst/>
          </a:prstGeom>
          <a:noFill/>
        </p:spPr>
      </p:pic>
      <p:pic>
        <p:nvPicPr>
          <p:cNvPr id="54276" name="Picture 4" descr="http://www.transcat.com/images/Photos/17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467100" cy="3409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Press </a:t>
            </a:r>
            <a:endParaRPr lang="en-US" dirty="0"/>
          </a:p>
        </p:txBody>
      </p:sp>
      <p:pic>
        <p:nvPicPr>
          <p:cNvPr id="55298" name="Picture 2" descr="http://www.psawcatalogue.com/product/Environmental%20Science/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810000" cy="2752725"/>
          </a:xfrm>
          <a:prstGeom prst="rect">
            <a:avLst/>
          </a:prstGeom>
          <a:noFill/>
        </p:spPr>
      </p:pic>
      <p:pic>
        <p:nvPicPr>
          <p:cNvPr id="55300" name="Picture 4" descr="http://bgbaseserver.eeb.uconn.edu/Teacher_website/PlantP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91000"/>
            <a:ext cx="4103077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Current Meter </a:t>
            </a:r>
            <a:endParaRPr lang="en-US" dirty="0"/>
          </a:p>
        </p:txBody>
      </p:sp>
      <p:pic>
        <p:nvPicPr>
          <p:cNvPr id="56322" name="Picture 2" descr="http://www.wagtech.co.uk/system/uploads/attachments/0000/1121/c-flow_product_page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286250" cy="4286250"/>
          </a:xfrm>
          <a:prstGeom prst="rect">
            <a:avLst/>
          </a:prstGeom>
          <a:noFill/>
        </p:spPr>
      </p:pic>
      <p:pic>
        <p:nvPicPr>
          <p:cNvPr id="56324" name="Picture 4" descr="http://www.manufacturer.com/cimages/product/www.itrademarket.com/1129/e/367431_currentmeterfloww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2862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Test Kit </a:t>
            </a:r>
            <a:endParaRPr lang="en-US" dirty="0"/>
          </a:p>
        </p:txBody>
      </p:sp>
      <p:pic>
        <p:nvPicPr>
          <p:cNvPr id="57346" name="Picture 2" descr="http://ecx.images-amazon.com/images/I/51yxR-2mvU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962400" cy="3962400"/>
          </a:xfrm>
          <a:prstGeom prst="rect">
            <a:avLst/>
          </a:prstGeom>
          <a:noFill/>
        </p:spPr>
      </p:pic>
      <p:pic>
        <p:nvPicPr>
          <p:cNvPr id="57348" name="Picture 4" descr="http://www.gemplers.com/img/gemplers-soil-test-RGM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027714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Sampler </a:t>
            </a:r>
            <a:endParaRPr lang="en-US" dirty="0"/>
          </a:p>
        </p:txBody>
      </p:sp>
      <p:pic>
        <p:nvPicPr>
          <p:cNvPr id="58370" name="Picture 2" descr="https://www.thesciencesource.com/store/image_upload/15010%20-%20WATER%20SAMPLER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1"/>
            <a:ext cx="4191000" cy="2730698"/>
          </a:xfrm>
          <a:prstGeom prst="rect">
            <a:avLst/>
          </a:prstGeom>
          <a:noFill/>
        </p:spPr>
      </p:pic>
      <p:pic>
        <p:nvPicPr>
          <p:cNvPr id="58372" name="Picture 4" descr="http://mudacemerlang.com/ver1/images/alpha%20water%20sample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33909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Densiometer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9394" name="Picture 2" descr="http://www.state.sc.us/forest/densi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3200400" cy="3200400"/>
          </a:xfrm>
          <a:prstGeom prst="rect">
            <a:avLst/>
          </a:prstGeom>
          <a:noFill/>
        </p:spPr>
      </p:pic>
      <p:pic>
        <p:nvPicPr>
          <p:cNvPr id="59396" name="Picture 4" descr="http://www.terratech.net/images/products/gfs2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3390900" cy="3063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Test Kit </a:t>
            </a:r>
            <a:endParaRPr lang="en-US" dirty="0"/>
          </a:p>
        </p:txBody>
      </p:sp>
      <p:pic>
        <p:nvPicPr>
          <p:cNvPr id="60418" name="Picture 2" descr="http://www.filterwater.com/images/Product/medium/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2667000" cy="2314575"/>
          </a:xfrm>
          <a:prstGeom prst="rect">
            <a:avLst/>
          </a:prstGeom>
          <a:noFill/>
        </p:spPr>
      </p:pic>
      <p:pic>
        <p:nvPicPr>
          <p:cNvPr id="60420" name="Picture 4" descr="http://www.air-n-water.com/photos/3845-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00200"/>
            <a:ext cx="4838700" cy="483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Meter </a:t>
            </a:r>
            <a:endParaRPr lang="en-US" dirty="0"/>
          </a:p>
        </p:txBody>
      </p:sp>
      <p:pic>
        <p:nvPicPr>
          <p:cNvPr id="61442" name="Picture 2" descr="http://www.advancedaquarist.com/2004/2/chemistry_album/ch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524250" cy="3524251"/>
          </a:xfrm>
          <a:prstGeom prst="rect">
            <a:avLst/>
          </a:prstGeom>
          <a:noFill/>
        </p:spPr>
      </p:pic>
      <p:pic>
        <p:nvPicPr>
          <p:cNvPr id="61444" name="Picture 4" descr="http://www.edu-chem.com/sitebuildercontent/sitebuilderpictures/3510%20PH%20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819525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Lens/ Field Microscope </a:t>
            </a:r>
            <a:endParaRPr lang="en-US" dirty="0"/>
          </a:p>
        </p:txBody>
      </p:sp>
      <p:pic>
        <p:nvPicPr>
          <p:cNvPr id="62466" name="Picture 2" descr="http://www.chelanschools.org/hs/activities/ffa/Other%20FFA%20pages/CDE%20Files/CDE%20Photo%20Gallery/Thumbnails%20tools/thumbnails/Hand%20lens%20field%20microscope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2209800" cy="2209800"/>
          </a:xfrm>
          <a:prstGeom prst="rect">
            <a:avLst/>
          </a:prstGeom>
          <a:noFill/>
        </p:spPr>
      </p:pic>
      <p:pic>
        <p:nvPicPr>
          <p:cNvPr id="62468" name="Picture 4" descr="http://www.brunelmicroscopessecure.co.uk/acatalog/x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2914650" cy="2075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Bark Gauge </a:t>
            </a:r>
            <a:endParaRPr lang="en-US" dirty="0"/>
          </a:p>
        </p:txBody>
      </p:sp>
      <p:pic>
        <p:nvPicPr>
          <p:cNvPr id="41986" name="Picture 2" descr="http://www.state.sc.us/forest/bark%20gau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2819400" cy="2819400"/>
          </a:xfrm>
          <a:prstGeom prst="rect">
            <a:avLst/>
          </a:prstGeom>
          <a:noFill/>
        </p:spPr>
      </p:pic>
      <p:pic>
        <p:nvPicPr>
          <p:cNvPr id="41988" name="Picture 4" descr="http://www.ejmotiwalla.com/Buttons/Products/suunto-barkgau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Caliper </a:t>
            </a:r>
            <a:endParaRPr lang="en-US" dirty="0"/>
          </a:p>
        </p:txBody>
      </p:sp>
      <p:pic>
        <p:nvPicPr>
          <p:cNvPr id="43010" name="Picture 2" descr="http://www.benmeadows.com/images/xl/Plastic-Tree-Caliper-BEN-_i_bmw152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286250" cy="2943225"/>
          </a:xfrm>
          <a:prstGeom prst="rect">
            <a:avLst/>
          </a:prstGeom>
          <a:noFill/>
        </p:spPr>
      </p:pic>
      <p:pic>
        <p:nvPicPr>
          <p:cNvPr id="43012" name="Picture 4" descr="http://www.state.sc.us/forest/tree%20cali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Pulaski Forester Axe </a:t>
            </a:r>
            <a:endParaRPr lang="en-US" dirty="0"/>
          </a:p>
        </p:txBody>
      </p:sp>
      <p:pic>
        <p:nvPicPr>
          <p:cNvPr id="44034" name="Picture 2" descr="http://www.state.sc.us/forest/pula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971800" cy="2971800"/>
          </a:xfrm>
          <a:prstGeom prst="rect">
            <a:avLst/>
          </a:prstGeom>
          <a:noFill/>
        </p:spPr>
      </p:pic>
      <p:pic>
        <p:nvPicPr>
          <p:cNvPr id="44036" name="Picture 4" descr="http://di1-2.shoppingshadow.com/images/pi/57/ac/af/101584620-149x149-0-0_Truper+Herramientas+Truper+3+5lb+Axe+Fiberglass+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3171825" cy="315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Steroscope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058" name="Picture 2" descr="http://upload.wikimedia.org/wikipedia/commons/thumb/3/31/Pocket_stereoscope.jpg/220px-Pocket_stere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505200" cy="2469573"/>
          </a:xfrm>
          <a:prstGeom prst="rect">
            <a:avLst/>
          </a:prstGeom>
          <a:noFill/>
        </p:spPr>
      </p:pic>
      <p:pic>
        <p:nvPicPr>
          <p:cNvPr id="45060" name="Picture 4" descr="http://www.benmeadows.com/images/xl/SOKKIA-Mirror-Stereoscope-and-BEN-_i_bmw09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428625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</a:t>
            </a:r>
            <a:r>
              <a:rPr lang="en-US" dirty="0" err="1" smtClean="0"/>
              <a:t>Reciever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6082" name="Picture 2" descr="http://www.gpsfactsheet.com/images/garmin-etrex-venture-hc-gps-rece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762500" cy="4762500"/>
          </a:xfrm>
          <a:prstGeom prst="rect">
            <a:avLst/>
          </a:prstGeom>
          <a:noFill/>
        </p:spPr>
      </p:pic>
      <p:pic>
        <p:nvPicPr>
          <p:cNvPr id="46084" name="Picture 4" descr="http://www.gps-god.com/wp-content/uploads/2011/05/1305985690-6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1524000"/>
            <a:ext cx="4838700" cy="483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</TotalTime>
  <Words>104</Words>
  <Application>Microsoft Office PowerPoint</Application>
  <PresentationFormat>On-screen Show (4:3)</PresentationFormat>
  <Paragraphs>49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Module</vt:lpstr>
      <vt:lpstr>Equipment ID</vt:lpstr>
      <vt:lpstr>Tree Stick </vt:lpstr>
      <vt:lpstr>Diameter Tape </vt:lpstr>
      <vt:lpstr>Increment Borer </vt:lpstr>
      <vt:lpstr>Bark Gauge </vt:lpstr>
      <vt:lpstr>Tree Caliper </vt:lpstr>
      <vt:lpstr>Pulaski Forester Axe </vt:lpstr>
      <vt:lpstr>Steroscope </vt:lpstr>
      <vt:lpstr>GPS Reciever </vt:lpstr>
      <vt:lpstr>Soil Sampler </vt:lpstr>
      <vt:lpstr>Wheeler Caliper </vt:lpstr>
      <vt:lpstr>Wedge Prism </vt:lpstr>
      <vt:lpstr>Relaskop </vt:lpstr>
      <vt:lpstr>Staff Compass </vt:lpstr>
      <vt:lpstr>Hand Compass </vt:lpstr>
      <vt:lpstr>Tree Planting Hoe or Bar </vt:lpstr>
      <vt:lpstr>Log Rule </vt:lpstr>
      <vt:lpstr>Planimeter </vt:lpstr>
      <vt:lpstr>Survey Instrument </vt:lpstr>
      <vt:lpstr>Hip Chain </vt:lpstr>
      <vt:lpstr>Plastic Flagging </vt:lpstr>
      <vt:lpstr>Tree Marking Gun </vt:lpstr>
      <vt:lpstr>Logger’s Tape </vt:lpstr>
      <vt:lpstr>Clinometer </vt:lpstr>
      <vt:lpstr>Hypo-Hatchet </vt:lpstr>
      <vt:lpstr>Canthook </vt:lpstr>
      <vt:lpstr>Chainsaw </vt:lpstr>
      <vt:lpstr>Safety Hard Hat </vt:lpstr>
      <vt:lpstr>Chainsaw Chaps </vt:lpstr>
      <vt:lpstr>Safety Glasses </vt:lpstr>
      <vt:lpstr>Altimeter </vt:lpstr>
      <vt:lpstr>Tally Meter </vt:lpstr>
      <vt:lpstr>Fiberglass Measuring Tape </vt:lpstr>
      <vt:lpstr>Fire Rake </vt:lpstr>
      <vt:lpstr>Drip Torch </vt:lpstr>
      <vt:lpstr>Data Recorder </vt:lpstr>
      <vt:lpstr>Fire Weather Kit </vt:lpstr>
      <vt:lpstr>Tally Book </vt:lpstr>
      <vt:lpstr>Fire Swatter </vt:lpstr>
      <vt:lpstr>Dot Grid </vt:lpstr>
      <vt:lpstr>Backpack Fire Pump </vt:lpstr>
      <vt:lpstr>Plant Press </vt:lpstr>
      <vt:lpstr>Flow Current Meter </vt:lpstr>
      <vt:lpstr>Soil Test Kit </vt:lpstr>
      <vt:lpstr>Water Sampler </vt:lpstr>
      <vt:lpstr>Densiometer </vt:lpstr>
      <vt:lpstr>Water Test Kit </vt:lpstr>
      <vt:lpstr>pH Meter </vt:lpstr>
      <vt:lpstr>Hand Lens/ Field Microscope </vt:lpstr>
    </vt:vector>
  </TitlesOfParts>
  <Company>PCSB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ID</dc:title>
  <dc:creator>Administrator</dc:creator>
  <cp:lastModifiedBy>Administrator</cp:lastModifiedBy>
  <cp:revision>9</cp:revision>
  <dcterms:created xsi:type="dcterms:W3CDTF">2011-09-09T11:20:28Z</dcterms:created>
  <dcterms:modified xsi:type="dcterms:W3CDTF">2011-09-13T11:30:14Z</dcterms:modified>
</cp:coreProperties>
</file>